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3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ED63B7-8B95-4DC3-8274-F81E3E24ABB2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D32DFC-09A9-4208-BAD2-FB21A4EE0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D63B7-8B95-4DC3-8274-F81E3E24ABB2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32DFC-09A9-4208-BAD2-FB21A4EE0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D63B7-8B95-4DC3-8274-F81E3E24ABB2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32DFC-09A9-4208-BAD2-FB21A4EE0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D63B7-8B95-4DC3-8274-F81E3E24ABB2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32DFC-09A9-4208-BAD2-FB21A4EE02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D63B7-8B95-4DC3-8274-F81E3E24ABB2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32DFC-09A9-4208-BAD2-FB21A4EE02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D63B7-8B95-4DC3-8274-F81E3E24ABB2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32DFC-09A9-4208-BAD2-FB21A4EE02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D63B7-8B95-4DC3-8274-F81E3E24ABB2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32DFC-09A9-4208-BAD2-FB21A4EE0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D63B7-8B95-4DC3-8274-F81E3E24ABB2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32DFC-09A9-4208-BAD2-FB21A4EE02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D63B7-8B95-4DC3-8274-F81E3E24ABB2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32DFC-09A9-4208-BAD2-FB21A4EE0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ED63B7-8B95-4DC3-8274-F81E3E24ABB2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32DFC-09A9-4208-BAD2-FB21A4EE0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ED63B7-8B95-4DC3-8274-F81E3E24ABB2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D32DFC-09A9-4208-BAD2-FB21A4EE02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ED63B7-8B95-4DC3-8274-F81E3E24ABB2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8D32DFC-09A9-4208-BAD2-FB21A4EE0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Chapter 5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Structure and Function of Large  Biological Molecules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Sugars</a:t>
            </a:r>
            <a:endParaRPr lang="en-US" dirty="0"/>
          </a:p>
        </p:txBody>
      </p:sp>
      <p:pic>
        <p:nvPicPr>
          <p:cNvPr id="4" name="Content Placeholder 3" descr="05_03bMonosaccharide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591" y="1481138"/>
            <a:ext cx="676481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1600200"/>
            <a:ext cx="291458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Aldose</a:t>
            </a:r>
            <a:r>
              <a:rPr lang="en-US" b="1" dirty="0" smtClean="0"/>
              <a:t> (</a:t>
            </a:r>
            <a:r>
              <a:rPr lang="en-US" b="1" dirty="0" err="1" smtClean="0"/>
              <a:t>Aldehyde</a:t>
            </a:r>
            <a:r>
              <a:rPr lang="en-US" b="1" dirty="0" smtClean="0"/>
              <a:t> Sugar)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029200" y="1600200"/>
            <a:ext cx="26500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Ketose</a:t>
            </a:r>
            <a:r>
              <a:rPr lang="en-US" b="1" dirty="0" smtClean="0"/>
              <a:t> (</a:t>
            </a:r>
            <a:r>
              <a:rPr lang="en-US" b="1" dirty="0" err="1" smtClean="0"/>
              <a:t>Ketone</a:t>
            </a:r>
            <a:r>
              <a:rPr lang="en-US" b="1" dirty="0" smtClean="0"/>
              <a:t> Sugar)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362200" y="2057400"/>
            <a:ext cx="431720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Pentoses</a:t>
            </a:r>
            <a:r>
              <a:rPr lang="en-US" b="1" dirty="0" smtClean="0"/>
              <a:t>: 5-carbon sugars (C</a:t>
            </a:r>
            <a:r>
              <a:rPr lang="en-US" b="1" baseline="-25000" dirty="0" smtClean="0"/>
              <a:t>5</a:t>
            </a:r>
            <a:r>
              <a:rPr lang="en-US" b="1" dirty="0" smtClean="0"/>
              <a:t>H</a:t>
            </a:r>
            <a:r>
              <a:rPr lang="en-US" b="1" baseline="-25000" dirty="0" smtClean="0"/>
              <a:t>10</a:t>
            </a:r>
            <a:r>
              <a:rPr lang="en-US" b="1" dirty="0" smtClean="0"/>
              <a:t>O</a:t>
            </a:r>
            <a:r>
              <a:rPr lang="en-US" b="1" baseline="-25000" dirty="0" smtClean="0"/>
              <a:t>5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438400" y="5334000"/>
            <a:ext cx="93166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Ribose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867400" y="5257800"/>
            <a:ext cx="114165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Ribulose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Sugars</a:t>
            </a:r>
            <a:endParaRPr lang="en-US" dirty="0"/>
          </a:p>
        </p:txBody>
      </p:sp>
      <p:pic>
        <p:nvPicPr>
          <p:cNvPr id="4" name="Content Placeholder 3" descr="05_03cMonosaccharide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600" y="1481138"/>
            <a:ext cx="6288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1524000"/>
            <a:ext cx="291458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Aldose</a:t>
            </a:r>
            <a:r>
              <a:rPr lang="en-US" b="1" dirty="0" smtClean="0"/>
              <a:t> (</a:t>
            </a:r>
            <a:r>
              <a:rPr lang="en-US" b="1" dirty="0" err="1" smtClean="0"/>
              <a:t>Aldehyde</a:t>
            </a:r>
            <a:r>
              <a:rPr lang="en-US" b="1" dirty="0" smtClean="0"/>
              <a:t> Sugar)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724400" y="1524000"/>
            <a:ext cx="26500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Ketose</a:t>
            </a:r>
            <a:r>
              <a:rPr lang="en-US" b="1" dirty="0" smtClean="0"/>
              <a:t> (</a:t>
            </a:r>
            <a:r>
              <a:rPr lang="en-US" b="1" dirty="0" err="1" smtClean="0"/>
              <a:t>Ketone</a:t>
            </a:r>
            <a:r>
              <a:rPr lang="en-US" b="1" dirty="0" smtClean="0"/>
              <a:t> Sugar)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286000" y="1981200"/>
            <a:ext cx="427072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Hexoses</a:t>
            </a:r>
            <a:r>
              <a:rPr lang="en-US" b="1" dirty="0" smtClean="0"/>
              <a:t>: 6-carbon sugars (C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828800" y="5410200"/>
            <a:ext cx="106792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Glucose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200400" y="5334000"/>
            <a:ext cx="12682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Galactose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638800" y="5410200"/>
            <a:ext cx="11384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Fructose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Though often drawn as linear skeletons, in aqueous solutions many sugars form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rings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serve as a major fuel for cells and as raw material for building molecules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Sugars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disaccharide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formed when a dehydration reaction joins two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covalent bond is called 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linkage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Sugars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Sugars</a:t>
            </a:r>
            <a:endParaRPr lang="en-US" dirty="0"/>
          </a:p>
        </p:txBody>
      </p:sp>
      <p:pic>
        <p:nvPicPr>
          <p:cNvPr id="4" name="Content Placeholder 3" descr="05_05DisaccharideSynth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751" y="1481138"/>
            <a:ext cx="726849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2895600"/>
            <a:ext cx="106792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Glucose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048000" y="2819400"/>
            <a:ext cx="106792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Glucose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715000" y="2819400"/>
            <a:ext cx="105349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Maltose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286000" y="3200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a) Dehydration reaction in the synthesis of maltose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838200" y="5334000"/>
            <a:ext cx="106792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Glucose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048000" y="5257800"/>
            <a:ext cx="11384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Fructose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858000" y="5334000"/>
            <a:ext cx="105349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Sucrose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743200" y="5867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b</a:t>
            </a:r>
            <a:r>
              <a:rPr lang="en-US" sz="1200" b="1" dirty="0" smtClean="0"/>
              <a:t>) Dehydration reaction in the synthesis of sucrose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Polysaccharides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storage and structural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roles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structure and function of a polysaccharide are determined by its sugar monomers and the positions of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linkages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Polysaccharides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Starch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 storage polysaccharide of plants, consists entirely of glucose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monomers</a:t>
            </a:r>
          </a:p>
          <a:p>
            <a:pPr>
              <a:lnSpc>
                <a:spcPct val="9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Plants store surplus starch as granules within chloroplasts and other plastids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simplest form of starch is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amylose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Storage Polysaccharides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Glycogen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a storage polysaccharide 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animals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Humans and other vertebrates store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glycogen mainly in liver and muscle cells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Storage Polysaccharides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polysaccharide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cellulose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a major component of the tough wall of plant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Like starch, cellulose is a polymer of glucose, but the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linkages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differ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difference is based on two ring forms for glucose: alpha (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and beta (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Structural Polysaccharides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Structural Polysaccharides</a:t>
            </a:r>
            <a:endParaRPr lang="en-US" dirty="0"/>
          </a:p>
        </p:txBody>
      </p:sp>
      <p:pic>
        <p:nvPicPr>
          <p:cNvPr id="4" name="Content Placeholder 3" descr="05_07_StarchCellulos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8141"/>
            <a:ext cx="8229600" cy="379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6002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a) </a:t>
            </a:r>
            <a:r>
              <a:rPr lang="en-US" b="1" dirty="0" smtClean="0">
                <a:sym typeface="Symbol" pitchFamily="18" charset="2"/>
              </a:rPr>
              <a:t></a:t>
            </a:r>
            <a:r>
              <a:rPr lang="en-US" b="1" dirty="0" smtClean="0"/>
              <a:t> and </a:t>
            </a:r>
            <a:r>
              <a:rPr lang="en-US" b="1" dirty="0" smtClean="0">
                <a:sym typeface="Symbol" pitchFamily="18" charset="2"/>
              </a:rPr>
              <a:t></a:t>
            </a:r>
            <a:r>
              <a:rPr lang="en-US" b="1" dirty="0" smtClean="0"/>
              <a:t> glucose</a:t>
            </a:r>
            <a:br>
              <a:rPr lang="en-US" b="1" dirty="0" smtClean="0"/>
            </a:br>
            <a:r>
              <a:rPr lang="en-US" b="1" dirty="0" smtClean="0"/>
              <a:t>      ring structures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3429000"/>
            <a:ext cx="1040670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ym typeface="Symbol" pitchFamily="18" charset="2"/>
              </a:rPr>
              <a:t></a:t>
            </a:r>
            <a:r>
              <a:rPr lang="en-US" sz="1400" b="1" dirty="0" smtClean="0"/>
              <a:t> Glucose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5791200" y="3352800"/>
            <a:ext cx="1026243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ym typeface="Symbol" pitchFamily="18" charset="2"/>
              </a:rPr>
              <a:t></a:t>
            </a:r>
            <a:r>
              <a:rPr lang="en-US" sz="1400" b="1" dirty="0" smtClean="0"/>
              <a:t> Glucose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81000" y="51054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b) Starch: 1–4 linkage of </a:t>
            </a:r>
            <a:r>
              <a:rPr lang="en-US" sz="1400" b="1" dirty="0" smtClean="0">
                <a:sym typeface="Symbol" pitchFamily="18" charset="2"/>
              </a:rPr>
              <a:t></a:t>
            </a:r>
            <a:r>
              <a:rPr lang="en-US" sz="1400" b="1" dirty="0" smtClean="0"/>
              <a:t> glucose monomers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572000" y="51054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c) Cellulose: 1–4 linkage of </a:t>
            </a:r>
            <a:r>
              <a:rPr lang="en-US" sz="1400" b="1" dirty="0" smtClean="0">
                <a:sym typeface="Symbol" pitchFamily="18" charset="2"/>
              </a:rPr>
              <a:t></a:t>
            </a:r>
            <a:r>
              <a:rPr lang="en-US" sz="1400" b="1" dirty="0" smtClean="0"/>
              <a:t> glucose monomers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0838" indent="-350838">
              <a:lnSpc>
                <a:spcPct val="90000"/>
              </a:lnSpc>
              <a:spcBef>
                <a:spcPct val="3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 living things are made up of four classes of large biological molecules: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carbohydrates,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lipids, proteins, and nucleic acids</a:t>
            </a:r>
          </a:p>
          <a:p>
            <a:pPr marL="350838" indent="-350838">
              <a:lnSpc>
                <a:spcPct val="90000"/>
              </a:lnSpc>
              <a:spcBef>
                <a:spcPct val="3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Macromolecules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large molecules composed of thousands of covalently connected atoms</a:t>
            </a:r>
          </a:p>
          <a:p>
            <a:pPr marL="350838" indent="-350838">
              <a:lnSpc>
                <a:spcPct val="90000"/>
              </a:lnSpc>
              <a:spcBef>
                <a:spcPct val="3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Molecular structure and function are inseparable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Molecules of Life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Enzymes that digest starch by hydrolyzing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linkages can’t hydrolyze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linkages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cellulose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Cellulose in human food passes through the digestive tract as insoluble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fiber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microbes use enzymes to digest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cellulose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Many herbivores, from cows to termites, have symbiotic relationships with these microbes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Structural Polysaccharides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Chitin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another structural polysaccharide, is found in the exoskeleton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arthropods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Chitin also provides structural support for the cell walls of many fungi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Structural Polysaccharides</a:t>
            </a:r>
            <a:endParaRPr lang="en-US" dirty="0"/>
          </a:p>
        </p:txBody>
      </p:sp>
      <p:pic>
        <p:nvPicPr>
          <p:cNvPr id="4" name="Picture 3" descr="05_09_Chitin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505200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3886200"/>
            <a:ext cx="2057400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Chitin is used to make a strong and flexible</a:t>
            </a:r>
            <a:br>
              <a:rPr lang="en-US" sz="1400" b="1" dirty="0" smtClean="0"/>
            </a:br>
            <a:r>
              <a:rPr lang="en-US" sz="1400" b="1" dirty="0" smtClean="0"/>
              <a:t>surgical thread that decomposes after the</a:t>
            </a:r>
            <a:br>
              <a:rPr lang="en-US" sz="1400" b="1" dirty="0" smtClean="0"/>
            </a:br>
            <a:r>
              <a:rPr lang="en-US" sz="1400" b="1" dirty="0" smtClean="0"/>
              <a:t>wound or incision heals.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6705600" y="4267200"/>
            <a:ext cx="1524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Chitin forms the exoskeleton</a:t>
            </a:r>
            <a:br>
              <a:rPr lang="en-US" sz="1200" b="1" dirty="0" smtClean="0"/>
            </a:br>
            <a:r>
              <a:rPr lang="en-US" sz="1200" b="1" dirty="0" smtClean="0"/>
              <a:t>of arthropods.</a:t>
            </a:r>
            <a:endParaRPr lang="en-US" sz="1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Lipids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the one class of large biological molecules that do not form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polymers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unifying feature of lipids is having little or no affinity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Lipids are hydrophobic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consist mostly of hydrocarbons, which form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nonpolar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covalent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bonds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most biologically important lipids are fats, phospholipids, and steroids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Lipids are a diverse group of hydrophobic molecules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Fats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constructed from two types of smaller molecules: glycerol and fatty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acids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Glycerol is a three-carbon alcohol with a hydroxyl group attached to each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carbon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fatty acid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consists of a carboxyl group attached to a long carbon skeleton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Fats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Fats</a:t>
            </a:r>
            <a:endParaRPr lang="en-US" dirty="0"/>
          </a:p>
        </p:txBody>
      </p:sp>
      <p:pic>
        <p:nvPicPr>
          <p:cNvPr id="4" name="Content Placeholder 3" descr="05_10bFatSynthStructur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244" y="1481138"/>
            <a:ext cx="642751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0" y="5562600"/>
            <a:ext cx="3472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/>
              <a:t>Fat molecule (</a:t>
            </a:r>
            <a:r>
              <a:rPr lang="en-US" b="1" dirty="0" err="1" smtClean="0"/>
              <a:t>triacylglycerol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1600200"/>
            <a:ext cx="162256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Ester linkage</a:t>
            </a:r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lvl="1" indent="-355600">
              <a:buClr>
                <a:srgbClr val="D1300D"/>
              </a:buClr>
              <a:buFont typeface="Times" pitchFamily="18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Fats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separate from water because water molecules form hydrogen bonds with each other and exclude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fats</a:t>
            </a:r>
          </a:p>
          <a:p>
            <a:pPr marL="812800" lvl="1" indent="-355600">
              <a:buClr>
                <a:srgbClr val="D1300D"/>
              </a:buClr>
              <a:buFont typeface="Times" pitchFamily="18" charset="0"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812800" lvl="1" indent="-355600">
              <a:buClr>
                <a:srgbClr val="D1300D"/>
              </a:buClr>
              <a:buFont typeface="Times" pitchFamily="18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a fat, three fatty acids are joined to glycerol by an ester linkage, creating 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triacylglycerol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or triglyceride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Fats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Fatty acids vary in length 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number of carbons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and in the number and locations of double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bonds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Saturated fatty acids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have the maximum number of hydrogen atoms possible and no double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bonds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Unsaturated fatty acids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have one or more double bonds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Fats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Fats</a:t>
            </a:r>
            <a:endParaRPr lang="en-US" dirty="0"/>
          </a:p>
        </p:txBody>
      </p:sp>
      <p:pic>
        <p:nvPicPr>
          <p:cNvPr id="4" name="Content Placeholder 3" descr="05_11cSaturatedUnsatFat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3444240" cy="136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05_11dSaturatedUnsatFa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0"/>
            <a:ext cx="19939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91000" y="5562600"/>
            <a:ext cx="1919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Unsaturated fat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162416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Saturated fat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Fats made from saturated fatty acids are called saturated fats, and are solid at room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temperature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animal fats are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saturated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Fats made from unsaturated fatty acids are called unsaturated fats or oils, and are liquid at room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temperature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Plant fats and fish fats are usually unsaturated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Fats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diet rich in saturated fats may contribute to cardiovascular disease through plaque deposits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5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Hydrogenation is the process of converting unsaturated fats to saturated fats by adding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hydrogen</a:t>
            </a:r>
          </a:p>
          <a:p>
            <a:pPr>
              <a:spcBef>
                <a:spcPct val="35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Hydrogenating vegetable oils also creates unsaturated fats with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double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bonds</a:t>
            </a:r>
          </a:p>
          <a:p>
            <a:pPr>
              <a:spcBef>
                <a:spcPct val="35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trans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 contribute more than saturated fats to cardiovascular disease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Fats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0838" indent="-350838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polymer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 long molecule consisting of many similar building blocks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  <a:buFontTx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small building-block molecules are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monomers</a:t>
            </a:r>
          </a:p>
          <a:p>
            <a:pPr marL="350838" indent="-350838">
              <a:lnSpc>
                <a:spcPct val="90000"/>
              </a:lnSpc>
              <a:buFontTx/>
              <a:buChar char="•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Three of the four classes of life’s organic molecules are polymers</a:t>
            </a:r>
          </a:p>
          <a:p>
            <a:pPr marL="977900" lvl="1" indent="-304800">
              <a:lnSpc>
                <a:spcPct val="90000"/>
              </a:lnSpc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Carbohydrates</a:t>
            </a:r>
          </a:p>
          <a:p>
            <a:pPr marL="977900" lvl="1" indent="-304800">
              <a:lnSpc>
                <a:spcPct val="90000"/>
              </a:lnSpc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Proteins</a:t>
            </a:r>
          </a:p>
          <a:p>
            <a:pPr marL="977900" lvl="1" indent="-304800">
              <a:lnSpc>
                <a:spcPct val="90000"/>
              </a:lnSpc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Nucleic acids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Macromolecules are polymers, built from monomers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35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Certain unsaturated fatty acids are not synthesized in the human body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5000"/>
              </a:spcBef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These must be supplied in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diet</a:t>
            </a:r>
          </a:p>
          <a:p>
            <a:pPr>
              <a:spcBef>
                <a:spcPct val="35000"/>
              </a:spcBef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These essential fatty acids include the omega-3 fatty acids, required for normal growth, and thought to provide protection against cardiovascular disease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Fats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major function of fats is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storage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Humans and other mammals store their fat in adipose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Adipose tissue also cushions vital organs and insulates the body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Fats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phospholipid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two fatty acids and a phosphate group are attached to glycerol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two fatty acid tails are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hydrophobic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but the phosphate group and its attachments form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hydrophilic head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Phospholipids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Phospholipids</a:t>
            </a:r>
            <a:endParaRPr lang="en-US" dirty="0"/>
          </a:p>
        </p:txBody>
      </p:sp>
      <p:pic>
        <p:nvPicPr>
          <p:cNvPr id="4" name="Content Placeholder 3" descr="05_12_PhospholipidStruct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327" y="1481138"/>
            <a:ext cx="723534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6200000">
            <a:off x="412654" y="4530410"/>
            <a:ext cx="1497526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Hydrophobic tails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50100" y="2421105"/>
            <a:ext cx="1661032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Hydrophilic head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6781800" y="4267200"/>
            <a:ext cx="1143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Hydrophilic</a:t>
            </a:r>
            <a:br>
              <a:rPr lang="en-US" sz="1200" b="1" dirty="0" smtClean="0"/>
            </a:br>
            <a:r>
              <a:rPr lang="en-US" sz="1200" b="1" dirty="0" smtClean="0"/>
              <a:t>head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6781800" y="4953000"/>
            <a:ext cx="1143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Hydrophobic</a:t>
            </a:r>
            <a:br>
              <a:rPr lang="en-US" sz="1200" b="1" dirty="0" smtClean="0"/>
            </a:br>
            <a:r>
              <a:rPr lang="en-US" sz="1200" b="1" dirty="0" smtClean="0"/>
              <a:t>tails</a:t>
            </a:r>
            <a:endParaRPr lang="en-US" sz="12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When phospholipids are added to water, they self-assemble into 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bilayer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with the hydrophobic tails pointing toward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interior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structure of phospholipids results in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arrangement found in cell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membranes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Phospholipids are the major component of all cell membranes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Phospholipids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Phospholipids</a:t>
            </a:r>
            <a:endParaRPr lang="en-US" dirty="0"/>
          </a:p>
        </p:txBody>
      </p:sp>
      <p:pic>
        <p:nvPicPr>
          <p:cNvPr id="4" name="Content Placeholder 3" descr="05_13PhospholipidBilayer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760" y="1552607"/>
            <a:ext cx="6888480" cy="438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2362200"/>
            <a:ext cx="1752600" cy="60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Hydrophilic</a:t>
            </a:r>
            <a:br>
              <a:rPr lang="en-US" b="1" dirty="0" smtClean="0"/>
            </a:br>
            <a:r>
              <a:rPr lang="en-US" b="1" dirty="0" smtClean="0"/>
              <a:t>head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581400" y="3200400"/>
            <a:ext cx="1828800" cy="60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Hydrophobic</a:t>
            </a:r>
            <a:br>
              <a:rPr lang="en-US" b="1" dirty="0" smtClean="0"/>
            </a:br>
            <a:r>
              <a:rPr lang="en-US" b="1" dirty="0" smtClean="0"/>
              <a:t>tail</a:t>
            </a:r>
            <a:endParaRPr lang="en-US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05275" y="4900613"/>
            <a:ext cx="87153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dirty="0"/>
              <a:t>WATER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Steroids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lipids characterized by a carbon skeleton consisting of four fused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rings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Cholesterol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an important steroid, is a component in animal cell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membranes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Although cholesterol is essential in animals, high levels in the blood may contribute to cardiovascular disease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Steroids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Protein functions include structural support, storage, transport, cellular communications, movement, and defense against foreign substances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Proteins include a diversity of structures, resulting in a wide range of functions</a:t>
            </a:r>
            <a:endParaRPr lang="en-US" sz="2800" b="0" dirty="0">
              <a:solidFill>
                <a:srgbClr val="FF0000"/>
              </a:solidFill>
            </a:endParaRPr>
          </a:p>
        </p:txBody>
      </p:sp>
      <p:pic>
        <p:nvPicPr>
          <p:cNvPr id="4" name="Picture 3" descr="05_15_aProteinFunctions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537" y="3505200"/>
            <a:ext cx="5310400" cy="294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19400" y="3657600"/>
            <a:ext cx="23214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Enzymatic proteins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562600" y="3657600"/>
            <a:ext cx="227337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Defensive proteins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048000" y="4953000"/>
            <a:ext cx="20329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Storage proteins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486400" y="4876800"/>
            <a:ext cx="228139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Transport proteins</a:t>
            </a:r>
            <a:endParaRPr lang="en-US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effectLst/>
              </a:rPr>
              <a:t>Proteins include a diversity of structures, resulting in a wide range of functions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Content Placeholder 3" descr="05_15aProteinFunction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6906768" cy="33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2286000"/>
            <a:ext cx="23214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Enzymatic proteins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2590800"/>
            <a:ext cx="586740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/>
              <a:t>Function: Selective acceleration of chemical reactions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447800" y="2895600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Example: Digestive enzymes catalyze the hydrolysis</a:t>
            </a:r>
            <a:br>
              <a:rPr lang="en-US" sz="1600" b="1" dirty="0" smtClean="0"/>
            </a:br>
            <a:r>
              <a:rPr lang="en-US" sz="1600" b="1" dirty="0" smtClean="0"/>
              <a:t>of bonds in food molecules.</a:t>
            </a:r>
            <a:endParaRPr lang="en-US" sz="16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effectLst/>
              </a:rPr>
              <a:t>Proteins include a diversity of structures, resulting in a wide range of functions</a:t>
            </a:r>
            <a:endParaRPr lang="en-US" sz="2800" dirty="0"/>
          </a:p>
        </p:txBody>
      </p:sp>
      <p:pic>
        <p:nvPicPr>
          <p:cNvPr id="4" name="Content Placeholder 3" descr="05_15eProteinFunction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952" y="2086007"/>
            <a:ext cx="6864096" cy="33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2209800"/>
            <a:ext cx="227337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Defensive proteins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2514600"/>
            <a:ext cx="423064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Function: Protection against disease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371600" y="28194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Example: Antibodies inactivate and help destroy</a:t>
            </a:r>
            <a:br>
              <a:rPr lang="en-US" b="1" dirty="0" smtClean="0"/>
            </a:br>
            <a:r>
              <a:rPr lang="en-US" b="1" dirty="0" smtClean="0"/>
              <a:t>viruses and bacteria.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dehydration reaction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occurs when two monomers bond together through the loss of a water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molecule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Polymers are disassembled to monomers by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hydrolysis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 reaction that is essentially the reverse of the dehydration reaction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Synthesis and Breakdown of Polymers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effectLst/>
              </a:rPr>
              <a:t>Proteins include a diversity of structures, resulting in a wide range of functions</a:t>
            </a:r>
            <a:endParaRPr lang="en-US" sz="2800" dirty="0"/>
          </a:p>
        </p:txBody>
      </p:sp>
      <p:pic>
        <p:nvPicPr>
          <p:cNvPr id="4" name="Content Placeholder 3" descr="05_15fProteinFunction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952" y="1583087"/>
            <a:ext cx="6864096" cy="432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1752600"/>
            <a:ext cx="228139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Transport proteins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447800" y="2057400"/>
            <a:ext cx="401584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Function: Transport of substances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447800" y="25146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Examples: Hemoglobin, the iron-containing protein of</a:t>
            </a:r>
            <a:br>
              <a:rPr lang="en-US" b="1" dirty="0" smtClean="0"/>
            </a:br>
            <a:r>
              <a:rPr lang="en-US" b="1" dirty="0" smtClean="0"/>
              <a:t>vertebrate blood, transports oxygen from the lungs to</a:t>
            </a:r>
            <a:br>
              <a:rPr lang="en-US" b="1" dirty="0" smtClean="0"/>
            </a:br>
            <a:r>
              <a:rPr lang="en-US" b="1" dirty="0" smtClean="0"/>
              <a:t>other parts of the body. Other proteins transport</a:t>
            </a:r>
            <a:br>
              <a:rPr lang="en-US" b="1" dirty="0" smtClean="0"/>
            </a:br>
            <a:r>
              <a:rPr lang="en-US" b="1" dirty="0" smtClean="0"/>
              <a:t>molecules across cell membranes.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676400" y="4267200"/>
            <a:ext cx="16002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Transport</a:t>
            </a:r>
            <a:br>
              <a:rPr lang="en-US" b="1" dirty="0" smtClean="0"/>
            </a:br>
            <a:r>
              <a:rPr lang="en-US" b="1" dirty="0" smtClean="0"/>
              <a:t>protein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657600" y="5181600"/>
            <a:ext cx="188224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Cell membrane</a:t>
            </a:r>
            <a:endParaRPr lang="en-US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a type of protein that acts as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catalyst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speed up chemical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reactions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Enzymes can perform their functions repeatedly, functioning as workhorses that carry out the processes of life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Proteins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Polypeptides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polymers built from the same set of 20 amino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acids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a biologically functional molecule that consists of one or more polypeptides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/>
              </a:rPr>
              <a:t>Polypeptides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Amino acids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organic molecules with carboxyl and amino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Amino acids differ in their properties due to differing side chains, called R groups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</a:rPr>
              <a:t>Amino Acid Monomers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4" name="Picture 3" descr="05_UN01AminoAcid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038600"/>
            <a:ext cx="1930399" cy="241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0" y="3810000"/>
            <a:ext cx="2438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Side chain (R group)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4876800"/>
            <a:ext cx="12192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Amino</a:t>
            </a:r>
            <a:br>
              <a:rPr lang="en-US" b="1" dirty="0" smtClean="0"/>
            </a:br>
            <a:r>
              <a:rPr lang="en-US" b="1" dirty="0" smtClean="0"/>
              <a:t>group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715000" y="4800600"/>
            <a:ext cx="1219200" cy="60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Carboxyl</a:t>
            </a:r>
            <a:br>
              <a:rPr lang="en-US" b="1" dirty="0" smtClean="0"/>
            </a:br>
            <a:r>
              <a:rPr lang="en-US" b="1" dirty="0" smtClean="0"/>
              <a:t>group</a:t>
            </a:r>
            <a:endParaRPr lang="en-US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Amino acids are linked by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peptide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bonds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polypeptide is a polymer of amino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acids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Polypeptides range in length from a few to more than a thousand monomers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functional protein consists of one or more polypeptides precisely twisted, folded, and coiled into a unique shape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</a:rPr>
              <a:t>Proteins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sequence of amino acids determines a protein’s three-dimensional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protein’s structure determines its function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</a:rPr>
              <a:t>Proteins</a:t>
            </a:r>
            <a:endParaRPr lang="en-US" dirty="0"/>
          </a:p>
        </p:txBody>
      </p:sp>
      <p:pic>
        <p:nvPicPr>
          <p:cNvPr id="4" name="Picture 3" descr="05_18bLysozym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10000"/>
            <a:ext cx="3344862" cy="264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0838" indent="-350838">
              <a:spcBef>
                <a:spcPct val="25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primary structure of a protein is its unique sequence of amino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acids</a:t>
            </a:r>
          </a:p>
          <a:p>
            <a:pPr marL="350838" indent="-350838">
              <a:spcBef>
                <a:spcPct val="250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spcBef>
                <a:spcPct val="25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Secondary structure, found in most proteins, consists of coils and folds in the polypeptide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chain</a:t>
            </a:r>
          </a:p>
          <a:p>
            <a:pPr marL="350838" indent="-350838">
              <a:spcBef>
                <a:spcPct val="250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spcBef>
                <a:spcPct val="25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Tertiary structure is determined by interactions among various side chains (R groups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50838" indent="-350838">
              <a:spcBef>
                <a:spcPct val="250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spcBef>
                <a:spcPct val="25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Quaternary structure results when a protein consists of multiple polypeptide chains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</a:rPr>
              <a:t>Four Levels of Protein Structure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slight change in primary structure can affect a protein’s structure and ability to function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Sickle-cell disease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an inherited blood disorder, results from a single amino acid substitution in the protein hemoglobin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Sickle-Cell Disease: A Change in Primary Structure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4" name="Picture 3" descr="05_21aSickleCellDiseas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800599"/>
            <a:ext cx="1295400" cy="173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05_21bSickleCellDiseas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800600"/>
            <a:ext cx="1239838" cy="166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addition to primary structure, physical and chemical conditions can affect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Alterations in pH, salt concentration, temperature, or other environmental factors can cause a protein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unravel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loss of a protein’s native structure is called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denaturation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denatured protein is biologically inactive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What Determines Protein Structure?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amino acid sequence of a polypeptide is programmed by a unit of inheritance called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gene</a:t>
            </a:r>
          </a:p>
          <a:p>
            <a:pPr marL="350838" indent="-350838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Genes are made of DNA,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nucleic acid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made of monomers called nucleotides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/>
              <a:t> </a:t>
            </a:r>
            <a:r>
              <a:rPr lang="en-US" sz="2800" b="0" dirty="0" smtClean="0">
                <a:solidFill>
                  <a:srgbClr val="FF0000"/>
                </a:solidFill>
              </a:rPr>
              <a:t>Nucleic acids store, transmit, and help express hereditary information</a:t>
            </a:r>
            <a:endParaRPr lang="en-US" sz="28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Synthesis and Breakdown of Polymers</a:t>
            </a:r>
            <a:endParaRPr lang="en-US" dirty="0"/>
          </a:p>
        </p:txBody>
      </p:sp>
      <p:pic>
        <p:nvPicPr>
          <p:cNvPr id="4" name="Content Placeholder 3" descr="05_02aPolymer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131" y="1481138"/>
            <a:ext cx="69197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0800" y="137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(a) Dehydration reaction: synthesizing a polymer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590800" y="2667000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Short polymer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867400" y="2590800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Unlinked monomer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209800" y="3505200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Dehydration removes</a:t>
            </a:r>
            <a:br>
              <a:rPr lang="en-US" b="1" dirty="0" smtClean="0"/>
            </a:br>
            <a:r>
              <a:rPr lang="en-US" b="1" dirty="0" smtClean="0"/>
              <a:t>a water molecule,</a:t>
            </a:r>
            <a:br>
              <a:rPr lang="en-US" b="1" dirty="0" smtClean="0"/>
            </a:br>
            <a:r>
              <a:rPr lang="en-US" b="1" dirty="0" smtClean="0"/>
              <a:t>forming a new bond.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886200" y="5486400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Longer polymer</a:t>
            </a:r>
            <a:endParaRPr lang="en-US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 are two types of nucleic acids</a:t>
            </a:r>
          </a:p>
          <a:p>
            <a:pPr marL="977900" lvl="1" indent="-30480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Deoxyribonucleic acid (DNA)</a:t>
            </a:r>
          </a:p>
          <a:p>
            <a:pPr marL="977900" lvl="1" indent="-30480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Ribonucleic acid (RNA)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DNA provides directions for its own replication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DNA directs synthesis of messenger RNA (mRNA) and, through mRNA, controls protein synthesis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Protein synthesis occurs 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</a:rPr>
              <a:t>The Roles of Nucleic Acids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</a:rPr>
              <a:t>DNA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5" name="Picture 3" descr="05_25DNARNAProtein_3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889" y="1481138"/>
            <a:ext cx="404822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438400" y="2133600"/>
            <a:ext cx="1828800" cy="60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Synthesis of</a:t>
            </a:r>
            <a:br>
              <a:rPr lang="en-US" b="1" dirty="0" smtClean="0"/>
            </a:br>
            <a:r>
              <a:rPr lang="en-US" b="1" dirty="0" smtClean="0"/>
              <a:t>mRNA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514600" y="3581400"/>
            <a:ext cx="1905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Movement of</a:t>
            </a:r>
            <a:br>
              <a:rPr lang="en-US" b="1" dirty="0" smtClean="0"/>
            </a:br>
            <a:r>
              <a:rPr lang="en-US" b="1" dirty="0" smtClean="0"/>
              <a:t>mRNA into</a:t>
            </a:r>
            <a:br>
              <a:rPr lang="en-US" b="1" dirty="0" smtClean="0"/>
            </a:br>
            <a:r>
              <a:rPr lang="en-US" b="1" dirty="0" smtClean="0"/>
              <a:t>cytoplasm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590800" y="5029200"/>
            <a:ext cx="1524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Synthesis</a:t>
            </a:r>
            <a:br>
              <a:rPr lang="en-US" b="1" dirty="0" smtClean="0"/>
            </a:br>
            <a:r>
              <a:rPr lang="en-US" b="1" dirty="0" smtClean="0"/>
              <a:t>of protein</a:t>
            </a:r>
            <a:endParaRPr lang="en-US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Nucleic acids are polymers called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polynucleotides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polynucleotide is made of monomers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nucleotides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nucleotide consists of a nitrogenous base, a pentose sugar, and one or more phosphate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portion of a nucleotide without the phosphate group is called a nucleoside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Components of Nucleic Acids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Nucleic Acid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05_26_NucleicAcidCompon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714" y="1481138"/>
            <a:ext cx="639657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81200" y="1524000"/>
            <a:ext cx="2255746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Sugar-phosphate backbone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4648200"/>
            <a:ext cx="2600392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 </a:t>
            </a:r>
            <a:r>
              <a:rPr lang="en-US" sz="1200" b="1" dirty="0" smtClean="0"/>
              <a:t>Polynucleotide, or nucleic acid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5257800" y="3962400"/>
            <a:ext cx="1050288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Adenine (A)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6477000" y="4038600"/>
            <a:ext cx="10086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Guanine (G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667000"/>
            <a:ext cx="1082348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Cytosine (C)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5486400" y="1600200"/>
            <a:ext cx="15263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Thymine </a:t>
            </a:r>
            <a:r>
              <a:rPr lang="en-US" sz="1100" b="1" dirty="0" smtClean="0">
                <a:solidFill>
                  <a:srgbClr val="0072CA"/>
                </a:solidFill>
              </a:rPr>
              <a:t>(T, in DNA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6553200" y="2743200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/>
              <a:t>Uracil</a:t>
            </a:r>
            <a:r>
              <a:rPr lang="en-US" sz="1100" b="1" dirty="0" smtClean="0"/>
              <a:t> </a:t>
            </a:r>
            <a:r>
              <a:rPr lang="en-US" sz="1100" b="1" dirty="0" smtClean="0">
                <a:solidFill>
                  <a:srgbClr val="EF1A23"/>
                </a:solidFill>
              </a:rPr>
              <a:t>(U, in RNA</a:t>
            </a:r>
            <a:endParaRPr lang="en-US" sz="11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Nucleoside = nitrogenous base + sugar</a:t>
            </a:r>
          </a:p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two families of nitrogenous bases</a:t>
            </a:r>
          </a:p>
          <a:p>
            <a:pPr marL="977900" lvl="1" indent="-304800">
              <a:spcBef>
                <a:spcPct val="35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Pyrimidines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(cytosine, thymine,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uracil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have a single six-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ring</a:t>
            </a:r>
          </a:p>
          <a:p>
            <a:pPr marL="977900" lvl="1" indent="-304800">
              <a:spcBef>
                <a:spcPct val="35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Purines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(adenine and guanine) have a six-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ring fused to a five-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ring</a:t>
            </a:r>
          </a:p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DNA, the sugar is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deoxyribose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in RNA, the sugar 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ribose</a:t>
            </a:r>
          </a:p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Nucleotide = nucleoside + phosphate group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Nucleic Acid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15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Nucleotide polymers are linked together to build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polynucleotide</a:t>
            </a:r>
          </a:p>
          <a:p>
            <a:pPr>
              <a:spcBef>
                <a:spcPct val="150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15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Adjacent nucleotides are joined by covalent bonds that form between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—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 group on the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carbon of one nucleotide and the phosphate on the 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carbon on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next</a:t>
            </a:r>
          </a:p>
          <a:p>
            <a:pPr>
              <a:spcBef>
                <a:spcPct val="150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15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links create a backbone of sugar-phosphate units with nitrogenous bases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appendages</a:t>
            </a:r>
          </a:p>
          <a:p>
            <a:pPr>
              <a:spcBef>
                <a:spcPct val="150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15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sequence of bases along a DNA or mRNA polymer is unique for each gene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Nucleic Acid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RNA molecules usually exist as single polypeptide chains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DNA molecules have two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polynucleotides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spiraling around an imaginary axis, forming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helix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DNA double helix, the two backbones run in opposite 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→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directions from each other, an arrangement referred to as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antiparallel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DNA molecule includes many genes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Structures of DNA and RNA Molecules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nitrogenous bases in DNA pair up and form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hydrogen bonds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adenine (A) always with thymine (T), and guanine (G) always with cytosine (C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Called complementary base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pairing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Complementary pairing can also occur between two RNA molecules or between parts of the same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molecule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RNA, thymine is replaced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uracil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(U) so A and U pair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Structures of DNA and RNA Molecules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Structures of DNA and RNA Molecules</a:t>
            </a:r>
            <a:endParaRPr lang="en-US" dirty="0"/>
          </a:p>
        </p:txBody>
      </p:sp>
      <p:pic>
        <p:nvPicPr>
          <p:cNvPr id="4" name="Content Placeholder 3" descr="05_27DNAtRNAStructur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575" y="1481138"/>
            <a:ext cx="741284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1447800"/>
            <a:ext cx="3882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5</a:t>
            </a:r>
            <a:r>
              <a:rPr lang="en-US" b="1" dirty="0" smtClean="0">
                <a:sym typeface="Symbol" pitchFamily="18" charset="2"/>
              </a:rPr>
              <a:t>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447800" y="1295400"/>
            <a:ext cx="3882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3</a:t>
            </a:r>
            <a:r>
              <a:rPr lang="en-US" b="1" dirty="0" smtClean="0">
                <a:sym typeface="Symbol" pitchFamily="18" charset="2"/>
              </a:rPr>
              <a:t>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85800" y="5181600"/>
            <a:ext cx="38824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3</a:t>
            </a:r>
            <a:r>
              <a:rPr lang="en-US" b="1" dirty="0" smtClean="0">
                <a:sym typeface="Symbol" pitchFamily="18" charset="2"/>
              </a:rPr>
              <a:t>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447800" y="5181600"/>
            <a:ext cx="3882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5</a:t>
            </a:r>
            <a:r>
              <a:rPr lang="en-US" b="1" dirty="0" smtClean="0">
                <a:sym typeface="Symbol" pitchFamily="18" charset="2"/>
              </a:rPr>
              <a:t>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52600" y="2057400"/>
            <a:ext cx="1828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Sugar-phosphate</a:t>
            </a:r>
            <a:br>
              <a:rPr lang="en-US" sz="1400" b="1" dirty="0" smtClean="0"/>
            </a:br>
            <a:r>
              <a:rPr lang="en-US" sz="1400" b="1" dirty="0" smtClean="0"/>
              <a:t>backbones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057400" y="5029200"/>
            <a:ext cx="2209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Base pair joined</a:t>
            </a:r>
            <a:br>
              <a:rPr lang="en-US" sz="1400" b="1" dirty="0" smtClean="0"/>
            </a:br>
            <a:r>
              <a:rPr lang="en-US" sz="1400" b="1" dirty="0" smtClean="0"/>
              <a:t>by hydrogen bonding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228600" y="3048000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DNA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81600" y="5638800"/>
            <a:ext cx="166904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Transfer RNA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5410200" y="3124200"/>
            <a:ext cx="4572000" cy="6794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Base pair joined</a:t>
            </a:r>
            <a:br>
              <a:rPr lang="en-US" sz="1400" b="1" dirty="0" smtClean="0"/>
            </a:br>
            <a:r>
              <a:rPr lang="en-US" sz="1400" b="1" dirty="0" smtClean="0"/>
              <a:t>by hydrogen</a:t>
            </a:r>
            <a:br>
              <a:rPr lang="en-US" sz="1400" b="1" dirty="0" smtClean="0"/>
            </a:br>
            <a:r>
              <a:rPr lang="en-US" sz="1400" b="1" dirty="0" smtClean="0"/>
              <a:t>bonding</a:t>
            </a:r>
            <a:endParaRPr lang="en-US" sz="14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linear sequences of nucleotides in DNA molecules are passed from parents 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offspring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Two closely related species are more similar in DNA than are more distantly related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species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Molecular biology can be used to assess evolutionary kinship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0" dirty="0" smtClean="0">
                <a:solidFill>
                  <a:srgbClr val="FF0000"/>
                </a:solidFill>
                <a:effectLst/>
              </a:rPr>
              <a:t>DNA: 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Tape Measures of Evolution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Synthesis and Breakdown of Polymers</a:t>
            </a:r>
            <a:endParaRPr lang="en-US" dirty="0"/>
          </a:p>
        </p:txBody>
      </p:sp>
      <p:pic>
        <p:nvPicPr>
          <p:cNvPr id="4" name="Content Placeholder 3" descr="05_02bPolymer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057" y="1481138"/>
            <a:ext cx="743788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144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(b) Hydrolysis: breaking down a polymer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743200" y="3352800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Hydrolysis adds</a:t>
            </a:r>
            <a:br>
              <a:rPr lang="en-US" b="1" dirty="0" smtClean="0"/>
            </a:br>
            <a:r>
              <a:rPr lang="en-US" b="1" dirty="0" smtClean="0"/>
              <a:t>a water molecule,</a:t>
            </a:r>
            <a:br>
              <a:rPr lang="en-US" b="1" dirty="0" smtClean="0"/>
            </a:br>
            <a:r>
              <a:rPr lang="en-US" b="1" dirty="0" smtClean="0"/>
              <a:t>breaking a bond.</a:t>
            </a:r>
            <a:endParaRPr lang="en-US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Carbohydrates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include sugars and the polymers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sugars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simplest carbohydrates are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or single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sugars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Carbohydrate macromolecules are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polysaccharides,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polymers composed of many sugar building blocks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Carbohydrates serve as fuel and building material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have molecular formulas that are usually multiples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Glucose (C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is the most common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monosaccharide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classified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location of the carbonyl group (as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aldose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ketose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77900" lvl="1" indent="-304800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number of carbons in the carbon skeleton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Sugars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Sugars</a:t>
            </a:r>
            <a:endParaRPr lang="en-US" dirty="0"/>
          </a:p>
        </p:txBody>
      </p:sp>
      <p:pic>
        <p:nvPicPr>
          <p:cNvPr id="6" name="Picture 3" descr="05_03aMonosaccharide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37036"/>
            <a:ext cx="8229600" cy="441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95400" y="1752600"/>
            <a:ext cx="291458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Aldose</a:t>
            </a:r>
            <a:r>
              <a:rPr lang="en-US" b="1" dirty="0" smtClean="0"/>
              <a:t> (</a:t>
            </a:r>
            <a:r>
              <a:rPr lang="en-US" b="1" dirty="0" err="1" smtClean="0"/>
              <a:t>Aldehyde</a:t>
            </a:r>
            <a:r>
              <a:rPr lang="en-US" b="1" dirty="0" smtClean="0"/>
              <a:t> Sugar)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953000" y="1676400"/>
            <a:ext cx="26500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Ketose</a:t>
            </a:r>
            <a:r>
              <a:rPr lang="en-US" b="1" dirty="0" smtClean="0"/>
              <a:t> (</a:t>
            </a:r>
            <a:r>
              <a:rPr lang="en-US" b="1" dirty="0" err="1" smtClean="0"/>
              <a:t>Ketone</a:t>
            </a:r>
            <a:r>
              <a:rPr lang="en-US" b="1" dirty="0" smtClean="0"/>
              <a:t> Sugar)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514600" y="2286000"/>
            <a:ext cx="40414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Trioses</a:t>
            </a:r>
            <a:r>
              <a:rPr lang="en-US" b="1" dirty="0" smtClean="0"/>
              <a:t>: 3-carbon sugars (C</a:t>
            </a:r>
            <a:r>
              <a:rPr lang="en-US" b="1" baseline="-25000" dirty="0" smtClean="0"/>
              <a:t>3</a:t>
            </a:r>
            <a:r>
              <a:rPr lang="en-US" b="1" dirty="0" smtClean="0"/>
              <a:t>H</a:t>
            </a:r>
            <a:r>
              <a:rPr lang="en-US" b="1" baseline="-25000" dirty="0" smtClean="0"/>
              <a:t>6</a:t>
            </a: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676400" y="5181600"/>
            <a:ext cx="1887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Glyceraldehyde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638800" y="5181600"/>
            <a:ext cx="22076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Dihydroxyacetone</a:t>
            </a:r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377</TotalTime>
  <Words>2131</Words>
  <Application>Microsoft Office PowerPoint</Application>
  <PresentationFormat>On-screen Show (4:3)</PresentationFormat>
  <Paragraphs>346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Concourse</vt:lpstr>
      <vt:lpstr>Chapter 5</vt:lpstr>
      <vt:lpstr>The Molecules of Life</vt:lpstr>
      <vt:lpstr>Macromolecules are polymers, built from monomers</vt:lpstr>
      <vt:lpstr>Synthesis and Breakdown of Polymers</vt:lpstr>
      <vt:lpstr>Synthesis and Breakdown of Polymers</vt:lpstr>
      <vt:lpstr>Synthesis and Breakdown of Polymers</vt:lpstr>
      <vt:lpstr>Carbohydrates serve as fuel and building material</vt:lpstr>
      <vt:lpstr>Sugars</vt:lpstr>
      <vt:lpstr>Sugars</vt:lpstr>
      <vt:lpstr>Sugars</vt:lpstr>
      <vt:lpstr>Sugars</vt:lpstr>
      <vt:lpstr>Sugars</vt:lpstr>
      <vt:lpstr>Sugars</vt:lpstr>
      <vt:lpstr>Sugars</vt:lpstr>
      <vt:lpstr>Polysaccharides</vt:lpstr>
      <vt:lpstr>Storage Polysaccharides</vt:lpstr>
      <vt:lpstr>Storage Polysaccharides</vt:lpstr>
      <vt:lpstr>Structural Polysaccharides</vt:lpstr>
      <vt:lpstr>Structural Polysaccharides</vt:lpstr>
      <vt:lpstr>Structural Polysaccharides</vt:lpstr>
      <vt:lpstr>Structural Polysaccharides</vt:lpstr>
      <vt:lpstr>Lipids are a diverse group of hydrophobic molecules</vt:lpstr>
      <vt:lpstr>Fats</vt:lpstr>
      <vt:lpstr>Fats</vt:lpstr>
      <vt:lpstr>Fats</vt:lpstr>
      <vt:lpstr>Fats</vt:lpstr>
      <vt:lpstr>Fats</vt:lpstr>
      <vt:lpstr>Fats</vt:lpstr>
      <vt:lpstr>Fats</vt:lpstr>
      <vt:lpstr>Fats</vt:lpstr>
      <vt:lpstr>Fats</vt:lpstr>
      <vt:lpstr>Phospholipids</vt:lpstr>
      <vt:lpstr>Phospholipids</vt:lpstr>
      <vt:lpstr>Phospholipids</vt:lpstr>
      <vt:lpstr>Phospholipids</vt:lpstr>
      <vt:lpstr>Steroids</vt:lpstr>
      <vt:lpstr>Proteins include a diversity of structures, resulting in a wide range of functions</vt:lpstr>
      <vt:lpstr>Proteins include a diversity of structures, resulting in a wide range of functions</vt:lpstr>
      <vt:lpstr>Proteins include a diversity of structures, resulting in a wide range of functions</vt:lpstr>
      <vt:lpstr>Proteins include a diversity of structures, resulting in a wide range of functions</vt:lpstr>
      <vt:lpstr>Proteins</vt:lpstr>
      <vt:lpstr>Polypeptides</vt:lpstr>
      <vt:lpstr>Amino Acid Monomers</vt:lpstr>
      <vt:lpstr>Proteins</vt:lpstr>
      <vt:lpstr>Proteins</vt:lpstr>
      <vt:lpstr>Four Levels of Protein Structure</vt:lpstr>
      <vt:lpstr>Sickle-Cell Disease: A Change in Primary Structure</vt:lpstr>
      <vt:lpstr>What Determines Protein Structure?</vt:lpstr>
      <vt:lpstr> Nucleic acids store, transmit, and help express hereditary information</vt:lpstr>
      <vt:lpstr>The Roles of Nucleic Acids</vt:lpstr>
      <vt:lpstr>DNA</vt:lpstr>
      <vt:lpstr>The Components of Nucleic Acids</vt:lpstr>
      <vt:lpstr>Nucleic Acid</vt:lpstr>
      <vt:lpstr>Nucleic Acid</vt:lpstr>
      <vt:lpstr>Nucleic Acid</vt:lpstr>
      <vt:lpstr>Structures of DNA and RNA Molecules</vt:lpstr>
      <vt:lpstr>Structures of DNA and RNA Molecules</vt:lpstr>
      <vt:lpstr>Structures of DNA and RNA Molecules</vt:lpstr>
      <vt:lpstr>DNA: Tape Measures of Evolution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71</cp:revision>
  <dcterms:created xsi:type="dcterms:W3CDTF">2013-01-21T21:44:42Z</dcterms:created>
  <dcterms:modified xsi:type="dcterms:W3CDTF">2013-01-22T04:02:37Z</dcterms:modified>
</cp:coreProperties>
</file>